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0" r:id="rId1"/>
  </p:sldMasterIdLst>
  <p:sldIdLst>
    <p:sldId id="264" r:id="rId2"/>
    <p:sldId id="263" r:id="rId3"/>
    <p:sldId id="261" r:id="rId4"/>
    <p:sldId id="269" r:id="rId5"/>
    <p:sldId id="270" r:id="rId6"/>
    <p:sldId id="274" r:id="rId7"/>
    <p:sldId id="272" r:id="rId8"/>
    <p:sldId id="273" r:id="rId9"/>
    <p:sldId id="276" r:id="rId10"/>
    <p:sldId id="277" r:id="rId11"/>
    <p:sldId id="278" r:id="rId12"/>
    <p:sldId id="267" r:id="rId13"/>
    <p:sldId id="27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74812-0A83-9F67-636A-9673B3961702}" v="71" dt="2022-03-10T17:38:48.881"/>
    <p1510:client id="{20D27C88-9043-F75E-C586-F8CF5F39B911}" v="240" dt="2022-05-03T18:02:24.615"/>
    <p1510:client id="{77A94D58-6838-EAC8-0659-A7B21DE83C25}" v="64" dt="2022-02-25T02:51:29.329"/>
    <p1510:client id="{7F0125D8-820C-D4AA-1C21-4E233B5D32CC}" v="379" dt="2022-03-10T19:12:41.284"/>
    <p1510:client id="{BE3C4F53-37B1-91DF-8587-4056B92CD953}" v="22" dt="2022-02-25T04:02:03.667"/>
    <p1510:client id="{D510F1CE-D3BE-4509-84A8-6E8FDA25D791}" v="84" dt="2022-02-25T02:38:42.347"/>
    <p1510:client id="{F556C820-B8EA-5A2B-A935-08509FAF0A41}" v="216" dt="2022-05-03T20:22:10.7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78557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255014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6862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3425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1407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33738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783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96678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93577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075454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dirty="0"/>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05821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dirty="0"/>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5/3/2022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596891417"/>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gdogblog.com/2010/12/google-mapping-flickr-set/"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3">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25">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5" name="Rectangle 27">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42A315-3330-4CFF-B676-6C7438398CAF}"/>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000" spc="-100"/>
              <a:t>GEO LOCATION CLUSTERING</a:t>
            </a:r>
          </a:p>
        </p:txBody>
      </p:sp>
      <p:pic>
        <p:nvPicPr>
          <p:cNvPr id="8" name="Picture 8" descr="Map&#10;&#10;Description automatically generated">
            <a:extLst>
              <a:ext uri="{FF2B5EF4-FFF2-40B4-BE49-F238E27FC236}">
                <a16:creationId xmlns:a16="http://schemas.microsoft.com/office/drawing/2014/main" id="{84239191-A652-E4A3-F094-BBE00A2B01F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8099" r="12469"/>
          <a:stretch/>
        </p:blipFill>
        <p:spPr>
          <a:xfrm>
            <a:off x="5120640" y="759599"/>
            <a:ext cx="6367271" cy="5330650"/>
          </a:xfrm>
          <a:prstGeom prst="rect">
            <a:avLst/>
          </a:prstGeom>
        </p:spPr>
      </p:pic>
      <p:sp>
        <p:nvSpPr>
          <p:cNvPr id="32" name="Rectangle 31">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374FC982-6B30-CE4E-462C-A750AF3CFAAE}"/>
              </a:ext>
            </a:extLst>
          </p:cNvPr>
          <p:cNvSpPr txBox="1"/>
          <p:nvPr/>
        </p:nvSpPr>
        <p:spPr>
          <a:xfrm>
            <a:off x="9248195" y="5890194"/>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422721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4E253F14-0858-CF59-DA0D-B09A96D4ED0E}"/>
              </a:ext>
            </a:extLst>
          </p:cNvPr>
          <p:cNvPicPr>
            <a:picLocks noChangeAspect="1"/>
          </p:cNvPicPr>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238AF7-9AFC-E527-4C1F-E271733B6C83}"/>
              </a:ext>
            </a:extLst>
          </p:cNvPr>
          <p:cNvSpPr>
            <a:spLocks noGrp="1"/>
          </p:cNvSpPr>
          <p:nvPr>
            <p:ph type="title"/>
          </p:nvPr>
        </p:nvSpPr>
        <p:spPr>
          <a:xfrm>
            <a:off x="252919" y="1123837"/>
            <a:ext cx="2947482" cy="1283461"/>
          </a:xfrm>
        </p:spPr>
        <p:txBody>
          <a:bodyPr anchor="b">
            <a:normAutofit/>
          </a:bodyPr>
          <a:lstStyle/>
          <a:p>
            <a:r>
              <a:rPr lang="en-US" sz="2400" dirty="0"/>
              <a:t>K nearest </a:t>
            </a:r>
            <a:r>
              <a:rPr lang="en-US" sz="2400" dirty="0" err="1"/>
              <a:t>neighbours</a:t>
            </a:r>
            <a:r>
              <a:rPr lang="en-US" sz="2400" dirty="0"/>
              <a:t> </a:t>
            </a:r>
            <a:endParaRPr lang="en-US" dirty="0"/>
          </a:p>
        </p:txBody>
      </p:sp>
      <p:sp>
        <p:nvSpPr>
          <p:cNvPr id="3" name="Content Placeholder 2">
            <a:extLst>
              <a:ext uri="{FF2B5EF4-FFF2-40B4-BE49-F238E27FC236}">
                <a16:creationId xmlns:a16="http://schemas.microsoft.com/office/drawing/2014/main" id="{96193510-2F88-7435-B26F-05DF45DE25ED}"/>
              </a:ext>
            </a:extLst>
          </p:cNvPr>
          <p:cNvSpPr>
            <a:spLocks noGrp="1"/>
          </p:cNvSpPr>
          <p:nvPr>
            <p:ph idx="1"/>
          </p:nvPr>
        </p:nvSpPr>
        <p:spPr>
          <a:xfrm>
            <a:off x="252920" y="2407298"/>
            <a:ext cx="2947482" cy="3498980"/>
          </a:xfrm>
        </p:spPr>
        <p:txBody>
          <a:bodyPr anchor="t">
            <a:normAutofit/>
          </a:bodyPr>
          <a:lstStyle/>
          <a:p>
            <a:r>
              <a:rPr lang="en-US" sz="1600">
                <a:solidFill>
                  <a:srgbClr val="FFFFFF"/>
                </a:solidFill>
              </a:rPr>
              <a:t>Add some data and photos</a:t>
            </a:r>
          </a:p>
        </p:txBody>
      </p:sp>
      <p:sp>
        <p:nvSpPr>
          <p:cNvPr id="11" name="Rectangle 10">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956A14D8-E2F1-AEFD-4157-9A53282B145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058227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application, map&#10;&#10;Description automatically generated">
            <a:extLst>
              <a:ext uri="{FF2B5EF4-FFF2-40B4-BE49-F238E27FC236}">
                <a16:creationId xmlns:a16="http://schemas.microsoft.com/office/drawing/2014/main" id="{7230703F-E084-BE35-679D-062DF6F171D9}"/>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04841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4FB6EC-D582-4565-9203-3BCA7C6B00C3}"/>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ea typeface="+mj-lt"/>
                <a:cs typeface="+mj-lt"/>
              </a:rPr>
              <a:t>Conclusion</a:t>
            </a:r>
            <a:endParaRPr lang="en-US">
              <a:solidFill>
                <a:schemeClr val="tx1">
                  <a:lumMod val="85000"/>
                  <a:lumOff val="15000"/>
                </a:schemeClr>
              </a:solidFill>
            </a:endParaRPr>
          </a:p>
        </p:txBody>
      </p:sp>
      <p:sp>
        <p:nvSpPr>
          <p:cNvPr id="6"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154F39-2E66-44D4-86BB-EAC597832E8C}"/>
              </a:ext>
            </a:extLst>
          </p:cNvPr>
          <p:cNvSpPr>
            <a:spLocks noGrp="1"/>
          </p:cNvSpPr>
          <p:nvPr>
            <p:ph idx="1"/>
          </p:nvPr>
        </p:nvSpPr>
        <p:spPr>
          <a:xfrm>
            <a:off x="5289229" y="864108"/>
            <a:ext cx="5910677" cy="5120640"/>
          </a:xfrm>
        </p:spPr>
        <p:txBody>
          <a:bodyPr>
            <a:normAutofit/>
          </a:bodyPr>
          <a:lstStyle/>
          <a:p>
            <a:r>
              <a:rPr lang="en-US" dirty="0">
                <a:latin typeface="Segoe UI"/>
                <a:cs typeface="Segoe UI"/>
              </a:rPr>
              <a:t>The project is about GEO LOCATION CLUSTERING  where we use k-means clustering for categorizing the data and we use longitude and latitude as variables, and we project them on map by using centroids calculation for the latitude and longitude.</a:t>
            </a:r>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667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516" y="4212709"/>
            <a:ext cx="10764932" cy="1873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Smiling Face with No Fill">
            <a:extLst>
              <a:ext uri="{FF2B5EF4-FFF2-40B4-BE49-F238E27FC236}">
                <a16:creationId xmlns:a16="http://schemas.microsoft.com/office/drawing/2014/main" id="{8C0D9B2C-31D8-E6C6-233A-93FF86D3B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4138" y="757326"/>
            <a:ext cx="3185684" cy="3185684"/>
          </a:xfrm>
          <a:prstGeom prst="rect">
            <a:avLst/>
          </a:prstGeom>
        </p:spPr>
      </p:pic>
      <p:sp>
        <p:nvSpPr>
          <p:cNvPr id="3" name="Content Placeholder 2">
            <a:extLst>
              <a:ext uri="{FF2B5EF4-FFF2-40B4-BE49-F238E27FC236}">
                <a16:creationId xmlns:a16="http://schemas.microsoft.com/office/drawing/2014/main" id="{526C530F-AD1D-3D68-2DA6-448D1CE337FC}"/>
              </a:ext>
            </a:extLst>
          </p:cNvPr>
          <p:cNvSpPr>
            <a:spLocks noGrp="1"/>
          </p:cNvSpPr>
          <p:nvPr>
            <p:ph idx="1"/>
          </p:nvPr>
        </p:nvSpPr>
        <p:spPr>
          <a:xfrm>
            <a:off x="5437390" y="4386720"/>
            <a:ext cx="5992610" cy="1526582"/>
          </a:xfrm>
        </p:spPr>
        <p:txBody>
          <a:bodyPr anchor="ctr">
            <a:normAutofit/>
          </a:bodyPr>
          <a:lstStyle/>
          <a:p>
            <a:r>
              <a:rPr lang="en-US" sz="3600" b="1" dirty="0">
                <a:solidFill>
                  <a:srgbClr val="FFFFFF"/>
                </a:solidFill>
              </a:rPr>
              <a:t>Thank you</a:t>
            </a:r>
          </a:p>
        </p:txBody>
      </p:sp>
    </p:spTree>
    <p:extLst>
      <p:ext uri="{BB962C8B-B14F-4D97-AF65-F5344CB8AC3E}">
        <p14:creationId xmlns:p14="http://schemas.microsoft.com/office/powerpoint/2010/main" val="733898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Photo Of People Gathering Around Table · Free Stock Photo">
            <a:extLst>
              <a:ext uri="{FF2B5EF4-FFF2-40B4-BE49-F238E27FC236}">
                <a16:creationId xmlns:a16="http://schemas.microsoft.com/office/drawing/2014/main" id="{BA972096-31C4-4928-AEDD-05138E577FE4}"/>
              </a:ext>
            </a:extLst>
          </p:cNvPr>
          <p:cNvPicPr>
            <a:picLocks noChangeAspect="1"/>
          </p:cNvPicPr>
          <p:nvPr/>
        </p:nvPicPr>
        <p:blipFill rotWithShape="1">
          <a:blip r:embed="rId2">
            <a:duotone>
              <a:schemeClr val="bg2">
                <a:shade val="45000"/>
                <a:satMod val="135000"/>
              </a:schemeClr>
              <a:prstClr val="white"/>
            </a:duotone>
            <a:alphaModFix amt="25000"/>
          </a:blip>
          <a:srcRect r="15577" b="9092"/>
          <a:stretch/>
        </p:blipFill>
        <p:spPr>
          <a:xfrm>
            <a:off x="20" y="1"/>
            <a:ext cx="12188932" cy="6858000"/>
          </a:xfrm>
          <a:prstGeom prst="rect">
            <a:avLst/>
          </a:prstGeom>
        </p:spPr>
      </p:pic>
      <p:sp>
        <p:nvSpPr>
          <p:cNvPr id="2" name="Title 1">
            <a:extLst>
              <a:ext uri="{FF2B5EF4-FFF2-40B4-BE49-F238E27FC236}">
                <a16:creationId xmlns:a16="http://schemas.microsoft.com/office/drawing/2014/main" id="{4B3B7A03-E496-46FC-B160-A4FD4D894185}"/>
              </a:ext>
            </a:extLst>
          </p:cNvPr>
          <p:cNvSpPr>
            <a:spLocks noGrp="1"/>
          </p:cNvSpPr>
          <p:nvPr>
            <p:ph type="title"/>
          </p:nvPr>
        </p:nvSpPr>
        <p:spPr/>
        <p:txBody>
          <a:bodyPr>
            <a:normAutofit/>
          </a:bodyPr>
          <a:lstStyle/>
          <a:p>
            <a:r>
              <a:rPr lang="en-US">
                <a:cs typeface="Calibri Light"/>
              </a:rPr>
              <a:t>Project Group</a:t>
            </a:r>
          </a:p>
        </p:txBody>
      </p:sp>
      <p:sp>
        <p:nvSpPr>
          <p:cNvPr id="7" name="Content Placeholder 6">
            <a:extLst>
              <a:ext uri="{FF2B5EF4-FFF2-40B4-BE49-F238E27FC236}">
                <a16:creationId xmlns:a16="http://schemas.microsoft.com/office/drawing/2014/main" id="{0FD9FC90-485F-4756-B683-93870BE182D1}"/>
              </a:ext>
            </a:extLst>
          </p:cNvPr>
          <p:cNvSpPr>
            <a:spLocks noGrp="1"/>
          </p:cNvSpPr>
          <p:nvPr>
            <p:ph idx="1"/>
          </p:nvPr>
        </p:nvSpPr>
        <p:spPr/>
        <p:txBody>
          <a:bodyPr vert="horz" lIns="91440" tIns="45720" rIns="91440" bIns="45720" rtlCol="0">
            <a:normAutofit/>
          </a:bodyPr>
          <a:lstStyle/>
          <a:p>
            <a:r>
              <a:rPr lang="en-US" sz="3200" b="1" dirty="0">
                <a:cs typeface="Calibri"/>
              </a:rPr>
              <a:t>Boddu Upender</a:t>
            </a:r>
          </a:p>
          <a:p>
            <a:r>
              <a:rPr lang="en-US" sz="3200" b="1" dirty="0">
                <a:cs typeface="Calibri"/>
              </a:rPr>
              <a:t>Riz Amatya</a:t>
            </a:r>
          </a:p>
          <a:p>
            <a:r>
              <a:rPr lang="en-US" sz="3200" b="1" dirty="0" err="1">
                <a:cs typeface="Calibri"/>
              </a:rPr>
              <a:t>Trivenbabu</a:t>
            </a:r>
            <a:r>
              <a:rPr lang="en-US" sz="3200" b="1" dirty="0">
                <a:cs typeface="Calibri"/>
              </a:rPr>
              <a:t>  </a:t>
            </a:r>
            <a:r>
              <a:rPr lang="en-US" sz="3200" b="1" dirty="0" err="1">
                <a:cs typeface="Calibri"/>
              </a:rPr>
              <a:t>Manukonda</a:t>
            </a:r>
            <a:endParaRPr lang="en-US" sz="3200" b="1" dirty="0">
              <a:cs typeface="Calibri"/>
            </a:endParaRPr>
          </a:p>
          <a:p>
            <a:r>
              <a:rPr lang="en-US" sz="3200" b="1" dirty="0">
                <a:ea typeface="+mn-lt"/>
                <a:cs typeface="+mn-lt"/>
              </a:rPr>
              <a:t>Syeda Fatiha Buttul</a:t>
            </a:r>
            <a:endParaRPr lang="en-US" sz="3200" b="1" dirty="0">
              <a:cs typeface="Calibri"/>
            </a:endParaRPr>
          </a:p>
        </p:txBody>
      </p:sp>
    </p:spTree>
    <p:extLst>
      <p:ext uri="{BB962C8B-B14F-4D97-AF65-F5344CB8AC3E}">
        <p14:creationId xmlns:p14="http://schemas.microsoft.com/office/powerpoint/2010/main" val="71044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4B4A-08B0-4EC9-996B-8CE5CE295A1B}"/>
              </a:ext>
            </a:extLst>
          </p:cNvPr>
          <p:cNvSpPr>
            <a:spLocks noGrp="1"/>
          </p:cNvSpPr>
          <p:nvPr>
            <p:ph type="title"/>
          </p:nvPr>
        </p:nvSpPr>
        <p:spPr>
          <a:xfrm>
            <a:off x="838201" y="365125"/>
            <a:ext cx="5251316" cy="1807305"/>
          </a:xfrm>
        </p:spPr>
        <p:txBody>
          <a:bodyPr>
            <a:normAutofit/>
          </a:bodyPr>
          <a:lstStyle/>
          <a:p>
            <a:endParaRPr lang="en-US" b="1" i="1"/>
          </a:p>
          <a:p>
            <a:endParaRPr lang="en-US">
              <a:ea typeface="+mj-lt"/>
              <a:cs typeface="+mj-lt"/>
            </a:endParaRPr>
          </a:p>
        </p:txBody>
      </p:sp>
      <p:sp>
        <p:nvSpPr>
          <p:cNvPr id="39" name="Content Placeholder 6">
            <a:extLst>
              <a:ext uri="{FF2B5EF4-FFF2-40B4-BE49-F238E27FC236}">
                <a16:creationId xmlns:a16="http://schemas.microsoft.com/office/drawing/2014/main" id="{7DC4EE1A-69AC-4628-A37C-480712D29E45}"/>
              </a:ext>
            </a:extLst>
          </p:cNvPr>
          <p:cNvSpPr>
            <a:spLocks noGrp="1"/>
          </p:cNvSpPr>
          <p:nvPr>
            <p:ph idx="1"/>
          </p:nvPr>
        </p:nvSpPr>
        <p:spPr>
          <a:xfrm>
            <a:off x="4390465" y="1616121"/>
            <a:ext cx="4619621" cy="3843666"/>
          </a:xfrm>
        </p:spPr>
        <p:txBody>
          <a:bodyPr>
            <a:normAutofit/>
          </a:bodyPr>
          <a:lstStyle/>
          <a:p>
            <a:pPr marL="344170" indent="-344170"/>
            <a:r>
              <a:rPr lang="en-US" sz="2400" b="1" dirty="0">
                <a:ea typeface="+mn-lt"/>
                <a:cs typeface="+mn-lt"/>
              </a:rPr>
              <a:t>Geo clustering is computer clustering over geographically dispersed sites. A basic cluster is a group of independent computers called nodes, usually housed in the same physical location, that work together to run a common set of applications.</a:t>
            </a:r>
          </a:p>
          <a:p>
            <a:pPr marL="344170" indent="-344170"/>
            <a:endParaRPr lang="en-US" sz="1700" dirty="0">
              <a:cs typeface="Arial"/>
            </a:endParaRPr>
          </a:p>
          <a:p>
            <a:pPr marL="344170" indent="-344170"/>
            <a:endParaRPr lang="en-US" sz="1700" dirty="0">
              <a:cs typeface="Arial"/>
            </a:endParaRPr>
          </a:p>
        </p:txBody>
      </p:sp>
      <p:sp>
        <p:nvSpPr>
          <p:cNvPr id="31" name="TextBox 30">
            <a:extLst>
              <a:ext uri="{FF2B5EF4-FFF2-40B4-BE49-F238E27FC236}">
                <a16:creationId xmlns:a16="http://schemas.microsoft.com/office/drawing/2014/main" id="{6056E2EE-9A8B-472C-9154-231783A004B7}"/>
              </a:ext>
            </a:extLst>
          </p:cNvPr>
          <p:cNvSpPr txBox="1"/>
          <p:nvPr/>
        </p:nvSpPr>
        <p:spPr>
          <a:xfrm>
            <a:off x="1160929" y="847165"/>
            <a:ext cx="36396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Introduction</a:t>
            </a:r>
          </a:p>
          <a:p>
            <a:pPr algn="l"/>
            <a:endParaRPr lang="en-US" sz="2400" dirty="0">
              <a:cs typeface="Calibri"/>
            </a:endParaRPr>
          </a:p>
        </p:txBody>
      </p:sp>
    </p:spTree>
    <p:extLst>
      <p:ext uri="{BB962C8B-B14F-4D97-AF65-F5344CB8AC3E}">
        <p14:creationId xmlns:p14="http://schemas.microsoft.com/office/powerpoint/2010/main" val="136876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344A-A384-4A2B-A966-DEF6B9804AF1}"/>
              </a:ext>
            </a:extLst>
          </p:cNvPr>
          <p:cNvSpPr>
            <a:spLocks noGrp="1"/>
          </p:cNvSpPr>
          <p:nvPr>
            <p:ph type="title"/>
          </p:nvPr>
        </p:nvSpPr>
        <p:spPr>
          <a:xfrm>
            <a:off x="252919" y="1123837"/>
            <a:ext cx="2947482" cy="4601183"/>
          </a:xfrm>
        </p:spPr>
        <p:txBody>
          <a:bodyPr>
            <a:normAutofit/>
          </a:bodyPr>
          <a:lstStyle/>
          <a:p>
            <a:pPr marL="344170" indent="-344170">
              <a:spcBef>
                <a:spcPts val="1000"/>
              </a:spcBef>
              <a:spcAft>
                <a:spcPts val="600"/>
              </a:spcAft>
              <a:buFont typeface="Arial"/>
              <a:buChar char="•"/>
            </a:pPr>
            <a:r>
              <a:rPr lang="en-US" b="1">
                <a:ln w="15875">
                  <a:solidFill>
                    <a:srgbClr val="FFFFFF"/>
                  </a:solidFill>
                </a:ln>
                <a:ea typeface="+mj-lt"/>
                <a:cs typeface="+mj-lt"/>
              </a:rPr>
              <a:t>What is clustering?</a:t>
            </a:r>
            <a:endParaRPr lang="en-US">
              <a:ln w="15875">
                <a:solidFill>
                  <a:srgbClr val="FFFFFF"/>
                </a:solidFill>
              </a:ln>
              <a:ea typeface="+mj-lt"/>
              <a:cs typeface="+mj-lt"/>
            </a:endParaRPr>
          </a:p>
          <a:p>
            <a:endParaRPr lang="en-US">
              <a:ln w="15875">
                <a:solidFill>
                  <a:srgbClr val="FFFFFF"/>
                </a:solidFill>
              </a:ln>
              <a:cs typeface="Arial"/>
            </a:endParaRPr>
          </a:p>
        </p:txBody>
      </p:sp>
      <p:sp>
        <p:nvSpPr>
          <p:cNvPr id="3" name="Content Placeholder 2">
            <a:extLst>
              <a:ext uri="{FF2B5EF4-FFF2-40B4-BE49-F238E27FC236}">
                <a16:creationId xmlns:a16="http://schemas.microsoft.com/office/drawing/2014/main" id="{4154836C-808B-4EDC-A829-E2A83ED94158}"/>
              </a:ext>
            </a:extLst>
          </p:cNvPr>
          <p:cNvSpPr>
            <a:spLocks noGrp="1"/>
          </p:cNvSpPr>
          <p:nvPr>
            <p:ph idx="1"/>
          </p:nvPr>
        </p:nvSpPr>
        <p:spPr>
          <a:xfrm>
            <a:off x="3869268" y="864108"/>
            <a:ext cx="7315200" cy="2998765"/>
          </a:xfrm>
        </p:spPr>
        <p:txBody>
          <a:bodyPr>
            <a:normAutofit/>
          </a:bodyPr>
          <a:lstStyle/>
          <a:p>
            <a:pPr marL="344170" indent="-344170"/>
            <a:r>
              <a:rPr lang="en-US">
                <a:ea typeface="+mn-lt"/>
                <a:cs typeface="+mn-lt"/>
              </a:rPr>
              <a:t>Clustering is the work to separate population or data points into various categories. Data points are closer to other data points in the same category and distinct from data points in other categories. It’s essentially a collection of objects based on their similarity and difference.</a:t>
            </a:r>
            <a:endParaRPr lang="en-US">
              <a:latin typeface="Calibri"/>
              <a:ea typeface="MS Mincho"/>
              <a:cs typeface="Times New Roman"/>
            </a:endParaRPr>
          </a:p>
          <a:p>
            <a:pPr marL="0" indent="0">
              <a:buNone/>
            </a:pPr>
            <a:br>
              <a:rPr lang="en-US" dirty="0"/>
            </a:br>
            <a:endParaRPr lang="en-US">
              <a:cs typeface="Arial"/>
            </a:endParaRPr>
          </a:p>
          <a:p>
            <a:pPr marL="344170" indent="-344170"/>
            <a:endParaRPr lang="en-US">
              <a:cs typeface="Arial"/>
            </a:endParaRPr>
          </a:p>
        </p:txBody>
      </p:sp>
      <p:pic>
        <p:nvPicPr>
          <p:cNvPr id="6" name="Picture 4" descr="Top view of cubes connected with black lines">
            <a:extLst>
              <a:ext uri="{FF2B5EF4-FFF2-40B4-BE49-F238E27FC236}">
                <a16:creationId xmlns:a16="http://schemas.microsoft.com/office/drawing/2014/main" id="{AC1BECAB-022D-A394-57C2-ED255A954491}"/>
              </a:ext>
            </a:extLst>
          </p:cNvPr>
          <p:cNvPicPr>
            <a:picLocks noChangeAspect="1"/>
          </p:cNvPicPr>
          <p:nvPr/>
        </p:nvPicPr>
        <p:blipFill rotWithShape="1">
          <a:blip r:embed="rId2"/>
          <a:srcRect t="17884" r="-2" b="7115"/>
          <a:stretch/>
        </p:blipFill>
        <p:spPr>
          <a:xfrm>
            <a:off x="5821090" y="4161453"/>
            <a:ext cx="3411555" cy="1918987"/>
          </a:xfrm>
          <a:prstGeom prst="rect">
            <a:avLst/>
          </a:prstGeom>
        </p:spPr>
      </p:pic>
    </p:spTree>
    <p:extLst>
      <p:ext uri="{BB962C8B-B14F-4D97-AF65-F5344CB8AC3E}">
        <p14:creationId xmlns:p14="http://schemas.microsoft.com/office/powerpoint/2010/main" val="2902766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erent coloured question marks">
            <a:extLst>
              <a:ext uri="{FF2B5EF4-FFF2-40B4-BE49-F238E27FC236}">
                <a16:creationId xmlns:a16="http://schemas.microsoft.com/office/drawing/2014/main" id="{F9CD4233-6EE2-F507-5861-09BE125E4C35}"/>
              </a:ext>
            </a:extLst>
          </p:cNvPr>
          <p:cNvPicPr>
            <a:picLocks noChangeAspect="1"/>
          </p:cNvPicPr>
          <p:nvPr/>
        </p:nvPicPr>
        <p:blipFill rotWithShape="1">
          <a:blip r:embed="rId2">
            <a:duotone>
              <a:schemeClr val="bg2">
                <a:shade val="45000"/>
                <a:satMod val="135000"/>
              </a:schemeClr>
              <a:prstClr val="white"/>
            </a:duotone>
            <a:alphaModFix amt="25000"/>
          </a:blip>
          <a:srcRect r="9114" b="9091"/>
          <a:stretch/>
        </p:blipFill>
        <p:spPr>
          <a:xfrm>
            <a:off x="20" y="1"/>
            <a:ext cx="12188932" cy="6858000"/>
          </a:xfrm>
          <a:prstGeom prst="rect">
            <a:avLst/>
          </a:prstGeom>
        </p:spPr>
      </p:pic>
      <p:sp>
        <p:nvSpPr>
          <p:cNvPr id="23" name="Rectangle 11">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136445-2726-4C63-8295-B957BDAE434A}"/>
              </a:ext>
            </a:extLst>
          </p:cNvPr>
          <p:cNvSpPr>
            <a:spLocks noGrp="1"/>
          </p:cNvSpPr>
          <p:nvPr>
            <p:ph type="title"/>
          </p:nvPr>
        </p:nvSpPr>
        <p:spPr>
          <a:xfrm>
            <a:off x="252919" y="1123837"/>
            <a:ext cx="2947482" cy="4601183"/>
          </a:xfrm>
        </p:spPr>
        <p:txBody>
          <a:bodyPr vert="horz" lIns="91440" tIns="45720" rIns="91440" bIns="45720" rtlCol="0" anchor="ctr">
            <a:normAutofit/>
          </a:bodyPr>
          <a:lstStyle/>
          <a:p>
            <a:r>
              <a:rPr lang="en-US"/>
              <a:t>What type of problem clustering can be solved?</a:t>
            </a:r>
          </a:p>
          <a:p>
            <a:endParaRPr lang="en-US"/>
          </a:p>
        </p:txBody>
      </p:sp>
      <p:sp>
        <p:nvSpPr>
          <p:cNvPr id="3" name="TextBox 2">
            <a:extLst>
              <a:ext uri="{FF2B5EF4-FFF2-40B4-BE49-F238E27FC236}">
                <a16:creationId xmlns:a16="http://schemas.microsoft.com/office/drawing/2014/main" id="{1BA3A15D-9205-9681-EB83-98926D7ACBFB}"/>
              </a:ext>
            </a:extLst>
          </p:cNvPr>
          <p:cNvSpPr txBox="1"/>
          <p:nvPr/>
        </p:nvSpPr>
        <p:spPr>
          <a:xfrm>
            <a:off x="3869268" y="864108"/>
            <a:ext cx="7315200" cy="51206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182880" defTabSz="914400">
              <a:lnSpc>
                <a:spcPct val="90000"/>
              </a:lnSpc>
              <a:spcBef>
                <a:spcPts val="500"/>
              </a:spcBef>
              <a:spcAft>
                <a:spcPts val="600"/>
              </a:spcAft>
              <a:buClr>
                <a:schemeClr val="accent1"/>
              </a:buClr>
              <a:buSzPct val="90000"/>
              <a:buFont typeface="Wingdings 2" pitchFamily="18" charset="2"/>
              <a:buChar char=""/>
            </a:pPr>
            <a:r>
              <a:rPr lang="en-US" sz="2400" b="1" dirty="0">
                <a:solidFill>
                  <a:schemeClr val="tx1">
                    <a:lumMod val="65000"/>
                    <a:lumOff val="35000"/>
                  </a:schemeClr>
                </a:solidFill>
              </a:rPr>
              <a:t> Clustering algorithms are an effective Machine Learning (ML) technique for unsupervised data (unlabeled data). The most popular algorithms for ML are </a:t>
            </a:r>
            <a:r>
              <a:rPr lang="en-US" sz="2400" b="1" i="1" dirty="0">
                <a:solidFill>
                  <a:schemeClr val="tx1">
                    <a:lumMod val="65000"/>
                    <a:lumOff val="35000"/>
                  </a:schemeClr>
                </a:solidFill>
              </a:rPr>
              <a:t>K-Means</a:t>
            </a:r>
            <a:r>
              <a:rPr lang="en-US" sz="2400" b="1" dirty="0">
                <a:solidFill>
                  <a:schemeClr val="tx1">
                    <a:lumMod val="65000"/>
                    <a:lumOff val="35000"/>
                  </a:schemeClr>
                </a:solidFill>
              </a:rPr>
              <a:t> clustering. This algorithm is extremely efficient when applied to many ML problems.to add text</a:t>
            </a:r>
          </a:p>
        </p:txBody>
      </p:sp>
      <p:sp>
        <p:nvSpPr>
          <p:cNvPr id="24" name="Rectangle 13">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492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DAB472E-DAF2-59A0-7BD4-C8FC96464E3C}"/>
              </a:ext>
            </a:extLst>
          </p:cNvPr>
          <p:cNvSpPr>
            <a:spLocks noGrp="1"/>
          </p:cNvSpPr>
          <p:nvPr>
            <p:ph type="title"/>
          </p:nvPr>
        </p:nvSpPr>
        <p:spPr>
          <a:xfrm>
            <a:off x="1539116" y="864108"/>
            <a:ext cx="3073914" cy="5120639"/>
          </a:xfrm>
        </p:spPr>
        <p:txBody>
          <a:bodyPr>
            <a:normAutofit/>
          </a:bodyPr>
          <a:lstStyle/>
          <a:p>
            <a:pPr algn="r"/>
            <a:r>
              <a:rPr lang="en-US" sz="3100">
                <a:solidFill>
                  <a:schemeClr val="tx1">
                    <a:lumMod val="85000"/>
                    <a:lumOff val="15000"/>
                  </a:schemeClr>
                </a:solidFill>
                <a:ea typeface="+mj-lt"/>
                <a:cs typeface="+mj-lt"/>
              </a:rPr>
              <a:t>K-means clustering is a unsupervised ML technique which groups the unlabeled dataset into different clusters, used in clustering problems and can be summarized as </a:t>
            </a:r>
            <a:endParaRPr lang="en-US" sz="3100">
              <a:solidFill>
                <a:schemeClr val="tx1">
                  <a:lumMod val="85000"/>
                  <a:lumOff val="15000"/>
                </a:schemeClr>
              </a:solidFill>
            </a:endParaRPr>
          </a:p>
        </p:txBody>
      </p:sp>
      <p:sp>
        <p:nvSpPr>
          <p:cNvPr id="6"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54EC7E4-2A4B-62ED-64FD-C391E0121F22}"/>
              </a:ext>
            </a:extLst>
          </p:cNvPr>
          <p:cNvSpPr>
            <a:spLocks noGrp="1"/>
          </p:cNvSpPr>
          <p:nvPr>
            <p:ph idx="1"/>
          </p:nvPr>
        </p:nvSpPr>
        <p:spPr>
          <a:xfrm>
            <a:off x="5289229" y="864108"/>
            <a:ext cx="5910677" cy="5120640"/>
          </a:xfrm>
        </p:spPr>
        <p:txBody>
          <a:bodyPr>
            <a:normAutofit/>
          </a:bodyPr>
          <a:lstStyle/>
          <a:p>
            <a:r>
              <a:rPr lang="en-US" sz="2400" dirty="0" err="1">
                <a:ea typeface="+mn-lt"/>
                <a:cs typeface="+mn-lt"/>
              </a:rPr>
              <a:t>i</a:t>
            </a:r>
            <a:r>
              <a:rPr lang="en-US" sz="2400" dirty="0">
                <a:ea typeface="+mn-lt"/>
                <a:cs typeface="+mn-lt"/>
              </a:rPr>
              <a:t>. Divide into number of cluster K</a:t>
            </a:r>
            <a:endParaRPr lang="en-US" sz="2400"/>
          </a:p>
          <a:p>
            <a:r>
              <a:rPr lang="en-US" sz="2400" dirty="0">
                <a:ea typeface="+mn-lt"/>
                <a:cs typeface="+mn-lt"/>
              </a:rPr>
              <a:t>ii. Find the centroid of the current partition</a:t>
            </a:r>
            <a:endParaRPr lang="en-US" sz="2400"/>
          </a:p>
          <a:p>
            <a:r>
              <a:rPr lang="en-US" sz="2400" dirty="0">
                <a:ea typeface="+mn-lt"/>
                <a:cs typeface="+mn-lt"/>
              </a:rPr>
              <a:t>iii. Calculate the distance each points to Centroids</a:t>
            </a:r>
            <a:endParaRPr lang="en-US" sz="2400"/>
          </a:p>
          <a:p>
            <a:r>
              <a:rPr lang="en-US" sz="2400" dirty="0">
                <a:ea typeface="+mn-lt"/>
                <a:cs typeface="+mn-lt"/>
              </a:rPr>
              <a:t>iv. Group based on minimum distance</a:t>
            </a:r>
            <a:endParaRPr lang="en-US" sz="2400"/>
          </a:p>
          <a:p>
            <a:r>
              <a:rPr lang="en-US" sz="2400" dirty="0">
                <a:ea typeface="+mn-lt"/>
                <a:cs typeface="+mn-lt"/>
              </a:rPr>
              <a:t>v. After re-grouping/re-allotting the points, find the new centroid of the new cluster</a:t>
            </a:r>
            <a:endParaRPr lang="en-US" sz="2400"/>
          </a:p>
          <a:p>
            <a:pPr marL="0" indent="0">
              <a:buNone/>
            </a:pPr>
            <a:br>
              <a:rPr lang="en-US" dirty="0"/>
            </a:br>
            <a:endParaRPr lang="en-US" dirty="0"/>
          </a:p>
        </p:txBody>
      </p:sp>
      <p:sp>
        <p:nvSpPr>
          <p:cNvPr id="9"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966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3785-5DF7-E8BC-C3BB-378401B1307B}"/>
              </a:ext>
            </a:extLst>
          </p:cNvPr>
          <p:cNvSpPr>
            <a:spLocks noGrp="1"/>
          </p:cNvSpPr>
          <p:nvPr>
            <p:ph type="title"/>
          </p:nvPr>
        </p:nvSpPr>
        <p:spPr>
          <a:xfrm>
            <a:off x="494260" y="1683144"/>
            <a:ext cx="2774922" cy="3491712"/>
          </a:xfrm>
        </p:spPr>
        <p:txBody>
          <a:bodyPr>
            <a:normAutofit/>
          </a:bodyPr>
          <a:lstStyle/>
          <a:p>
            <a:r>
              <a:rPr lang="en-US" b="1" dirty="0">
                <a:ea typeface="+mj-lt"/>
                <a:cs typeface="+mj-lt"/>
              </a:rPr>
              <a:t>Applications of Clustering </a:t>
            </a:r>
            <a:endParaRPr lang="en-US" b="1" dirty="0"/>
          </a:p>
        </p:txBody>
      </p:sp>
      <p:sp>
        <p:nvSpPr>
          <p:cNvPr id="19" name="Content Placeholder 2">
            <a:extLst>
              <a:ext uri="{FF2B5EF4-FFF2-40B4-BE49-F238E27FC236}">
                <a16:creationId xmlns:a16="http://schemas.microsoft.com/office/drawing/2014/main" id="{6749A2C2-5C00-3860-471A-9618CD74E16C}"/>
              </a:ext>
            </a:extLst>
          </p:cNvPr>
          <p:cNvSpPr>
            <a:spLocks noGrp="1"/>
          </p:cNvSpPr>
          <p:nvPr>
            <p:ph idx="1"/>
          </p:nvPr>
        </p:nvSpPr>
        <p:spPr>
          <a:xfrm>
            <a:off x="4361606" y="1100438"/>
            <a:ext cx="6560142" cy="4074418"/>
          </a:xfrm>
        </p:spPr>
        <p:txBody>
          <a:bodyPr>
            <a:normAutofit/>
          </a:bodyPr>
          <a:lstStyle/>
          <a:p>
            <a:r>
              <a:rPr lang="en-US" dirty="0">
                <a:ea typeface="+mn-lt"/>
                <a:cs typeface="+mn-lt"/>
              </a:rPr>
              <a:t>Geolocation Data Clustering</a:t>
            </a:r>
            <a:endParaRPr lang="en-US" dirty="0"/>
          </a:p>
          <a:p>
            <a:r>
              <a:rPr lang="en-US" dirty="0">
                <a:ea typeface="+mn-lt"/>
                <a:cs typeface="+mn-lt"/>
              </a:rPr>
              <a:t>Market Segmentation — helps in grouping people who have same purchasing </a:t>
            </a:r>
            <a:r>
              <a:rPr lang="en-US" dirty="0" err="1">
                <a:ea typeface="+mn-lt"/>
                <a:cs typeface="+mn-lt"/>
              </a:rPr>
              <a:t>behaviour</a:t>
            </a:r>
            <a:r>
              <a:rPr lang="en-US" dirty="0">
                <a:ea typeface="+mn-lt"/>
                <a:cs typeface="+mn-lt"/>
              </a:rPr>
              <a:t>, discover new customer segments for marketing </a:t>
            </a:r>
            <a:r>
              <a:rPr lang="en-US" dirty="0" err="1">
                <a:ea typeface="+mn-lt"/>
                <a:cs typeface="+mn-lt"/>
              </a:rPr>
              <a:t>etc</a:t>
            </a:r>
            <a:endParaRPr lang="en-US" dirty="0" err="1"/>
          </a:p>
          <a:p>
            <a:r>
              <a:rPr lang="en-US" dirty="0">
                <a:ea typeface="+mn-lt"/>
                <a:cs typeface="+mn-lt"/>
              </a:rPr>
              <a:t>News — To group related news together</a:t>
            </a:r>
            <a:endParaRPr lang="en-US" dirty="0"/>
          </a:p>
          <a:p>
            <a:r>
              <a:rPr lang="en-US" dirty="0">
                <a:ea typeface="+mn-lt"/>
                <a:cs typeface="+mn-lt"/>
              </a:rPr>
              <a:t>Search Engines — To group similar results</a:t>
            </a:r>
            <a:endParaRPr lang="en-US" dirty="0"/>
          </a:p>
          <a:p>
            <a:r>
              <a:rPr lang="en-US" dirty="0">
                <a:ea typeface="+mn-lt"/>
                <a:cs typeface="+mn-lt"/>
              </a:rPr>
              <a:t>Social Network Analysis</a:t>
            </a:r>
            <a:endParaRPr lang="en-US" dirty="0"/>
          </a:p>
          <a:p>
            <a:r>
              <a:rPr lang="en-US" dirty="0">
                <a:ea typeface="+mn-lt"/>
                <a:cs typeface="+mn-lt"/>
              </a:rPr>
              <a:t>Image Segmentation</a:t>
            </a:r>
            <a:endParaRPr lang="en-US" dirty="0"/>
          </a:p>
          <a:p>
            <a:r>
              <a:rPr lang="en-US" dirty="0">
                <a:ea typeface="+mn-lt"/>
                <a:cs typeface="+mn-lt"/>
              </a:rPr>
              <a:t>Anomaly detection</a:t>
            </a:r>
            <a:endParaRPr lang="en-US" dirty="0"/>
          </a:p>
          <a:p>
            <a:r>
              <a:rPr lang="en-US" dirty="0">
                <a:ea typeface="+mn-lt"/>
                <a:cs typeface="+mn-lt"/>
              </a:rPr>
              <a:t>Insurance fraud cases </a:t>
            </a:r>
            <a:r>
              <a:rPr lang="en-US" dirty="0" err="1">
                <a:ea typeface="+mn-lt"/>
                <a:cs typeface="+mn-lt"/>
              </a:rPr>
              <a:t>etc</a:t>
            </a:r>
            <a:endParaRPr lang="en-US" dirty="0" err="1"/>
          </a:p>
          <a:p>
            <a:endParaRPr lang="en-US" dirty="0"/>
          </a:p>
        </p:txBody>
      </p:sp>
    </p:spTree>
    <p:extLst>
      <p:ext uri="{BB962C8B-B14F-4D97-AF65-F5344CB8AC3E}">
        <p14:creationId xmlns:p14="http://schemas.microsoft.com/office/powerpoint/2010/main" val="2529922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8">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0">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1" name="Rectangle 32">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4">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itle 1">
            <a:extLst>
              <a:ext uri="{FF2B5EF4-FFF2-40B4-BE49-F238E27FC236}">
                <a16:creationId xmlns:a16="http://schemas.microsoft.com/office/drawing/2014/main" id="{72F2269B-6328-687C-0F1A-82A140349FF6}"/>
              </a:ext>
            </a:extLst>
          </p:cNvPr>
          <p:cNvSpPr>
            <a:spLocks noGrp="1"/>
          </p:cNvSpPr>
          <p:nvPr>
            <p:ph type="title"/>
          </p:nvPr>
        </p:nvSpPr>
        <p:spPr>
          <a:xfrm>
            <a:off x="991407" y="5206985"/>
            <a:ext cx="10210862" cy="1065690"/>
          </a:xfrm>
        </p:spPr>
        <p:txBody>
          <a:bodyPr vert="horz" lIns="91440" tIns="45720" rIns="91440" bIns="45720" rtlCol="0" anchor="b">
            <a:normAutofit/>
          </a:bodyPr>
          <a:lstStyle/>
          <a:p>
            <a:r>
              <a:rPr lang="en-US" sz="4000" b="1" spc="-100" dirty="0"/>
              <a:t>Clustering for geolocation data</a:t>
            </a:r>
            <a:endParaRPr lang="en-US" sz="4000" spc="-100" dirty="0"/>
          </a:p>
          <a:p>
            <a:endParaRPr lang="en-US" sz="4000" spc="-100" dirty="0"/>
          </a:p>
        </p:txBody>
      </p:sp>
      <p:pic>
        <p:nvPicPr>
          <p:cNvPr id="4" name="Picture 4" descr="Graphical user interface, application&#10;&#10;Description automatically generated">
            <a:extLst>
              <a:ext uri="{FF2B5EF4-FFF2-40B4-BE49-F238E27FC236}">
                <a16:creationId xmlns:a16="http://schemas.microsoft.com/office/drawing/2014/main" id="{40516B6E-2099-62C0-9578-8C8B176D51D8}"/>
              </a:ext>
            </a:extLst>
          </p:cNvPr>
          <p:cNvPicPr>
            <a:picLocks noGrp="1" noChangeAspect="1"/>
          </p:cNvPicPr>
          <p:nvPr>
            <p:ph idx="1"/>
          </p:nvPr>
        </p:nvPicPr>
        <p:blipFill rotWithShape="1">
          <a:blip r:embed="rId2"/>
          <a:srcRect l="13017" t="14674" r="28943" b="24456"/>
          <a:stretch/>
        </p:blipFill>
        <p:spPr>
          <a:xfrm>
            <a:off x="3374035" y="484632"/>
            <a:ext cx="6029144" cy="3556755"/>
          </a:xfrm>
          <a:prstGeom prst="rect">
            <a:avLst/>
          </a:prstGeom>
        </p:spPr>
      </p:pic>
      <p:sp>
        <p:nvSpPr>
          <p:cNvPr id="5" name="TextBox 4">
            <a:extLst>
              <a:ext uri="{FF2B5EF4-FFF2-40B4-BE49-F238E27FC236}">
                <a16:creationId xmlns:a16="http://schemas.microsoft.com/office/drawing/2014/main" id="{B1AD3B72-1019-2A40-B873-0DC0400684F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03448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4">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Content Placeholder 21">
            <a:extLst>
              <a:ext uri="{FF2B5EF4-FFF2-40B4-BE49-F238E27FC236}">
                <a16:creationId xmlns:a16="http://schemas.microsoft.com/office/drawing/2014/main" id="{1956305E-5C87-6A29-39AA-87B731F784C7}"/>
              </a:ext>
            </a:extLst>
          </p:cNvPr>
          <p:cNvSpPr>
            <a:spLocks noGrp="1"/>
          </p:cNvSpPr>
          <p:nvPr>
            <p:ph idx="1"/>
          </p:nvPr>
        </p:nvSpPr>
        <p:spPr>
          <a:xfrm>
            <a:off x="252920" y="2162014"/>
            <a:ext cx="2947482" cy="3744264"/>
          </a:xfrm>
        </p:spPr>
        <p:txBody>
          <a:bodyPr anchor="t">
            <a:normAutofit/>
          </a:bodyPr>
          <a:lstStyle/>
          <a:p>
            <a:r>
              <a:rPr lang="en-US" sz="1600" dirty="0">
                <a:solidFill>
                  <a:srgbClr val="FFFFFF"/>
                </a:solidFill>
              </a:rPr>
              <a:t>RESULT (OUT PUT)</a:t>
            </a:r>
          </a:p>
          <a:p>
            <a:endParaRPr lang="en-US" sz="1600" dirty="0">
              <a:solidFill>
                <a:srgbClr val="FFFFFF"/>
              </a:solidFill>
            </a:endParaRPr>
          </a:p>
          <a:p>
            <a:endParaRPr lang="en-US" sz="1600" dirty="0">
              <a:solidFill>
                <a:srgbClr val="FFFFFF"/>
              </a:solidFill>
            </a:endParaRPr>
          </a:p>
          <a:p>
            <a:r>
              <a:rPr lang="en-US" sz="1600" dirty="0">
                <a:solidFill>
                  <a:srgbClr val="FFFFFF"/>
                </a:solidFill>
              </a:rPr>
              <a:t>(KNN CLUSTERS)</a:t>
            </a:r>
          </a:p>
        </p:txBody>
      </p:sp>
      <p:pic>
        <p:nvPicPr>
          <p:cNvPr id="5" name="Picture 5" descr="A screenshot of a map&#10;&#10;Description automatically generated">
            <a:extLst>
              <a:ext uri="{FF2B5EF4-FFF2-40B4-BE49-F238E27FC236}">
                <a16:creationId xmlns:a16="http://schemas.microsoft.com/office/drawing/2014/main" id="{A82E61B7-FC54-9C3E-0AFB-0DAEBCEA108D}"/>
              </a:ext>
            </a:extLst>
          </p:cNvPr>
          <p:cNvPicPr>
            <a:picLocks noChangeAspect="1"/>
          </p:cNvPicPr>
          <p:nvPr/>
        </p:nvPicPr>
        <p:blipFill>
          <a:blip r:embed="rId2"/>
          <a:stretch>
            <a:fillRect/>
          </a:stretch>
        </p:blipFill>
        <p:spPr>
          <a:xfrm>
            <a:off x="4059935" y="1313572"/>
            <a:ext cx="7491363" cy="4213891"/>
          </a:xfrm>
          <a:prstGeom prst="rect">
            <a:avLst/>
          </a:prstGeom>
        </p:spPr>
      </p:pic>
      <p:sp>
        <p:nvSpPr>
          <p:cNvPr id="29" name="Rectangle 28">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0709869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Office Theme</Template>
  <TotalTime>20</TotalTime>
  <Words>373</Words>
  <Application>Microsoft Office PowerPoint</Application>
  <PresentationFormat>Widescreen</PresentationFormat>
  <Paragraphs>42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Corbel</vt:lpstr>
      <vt:lpstr>Segoe UI</vt:lpstr>
      <vt:lpstr>Wingdings 2</vt:lpstr>
      <vt:lpstr>Frame</vt:lpstr>
      <vt:lpstr>GEO LOCATION CLUSTERING</vt:lpstr>
      <vt:lpstr>Project Group</vt:lpstr>
      <vt:lpstr> </vt:lpstr>
      <vt:lpstr>What is clustering? </vt:lpstr>
      <vt:lpstr>What type of problem clustering can be solved? </vt:lpstr>
      <vt:lpstr>K-means clustering is a unsupervised ML technique which groups the unlabeled dataset into different clusters, used in clustering problems and can be summarized as </vt:lpstr>
      <vt:lpstr>Applications of Clustering </vt:lpstr>
      <vt:lpstr>Clustering for geolocation data </vt:lpstr>
      <vt:lpstr>PowerPoint Presentation</vt:lpstr>
      <vt:lpstr>K nearest neighbours </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riz amatya</dc:creator>
  <cp:lastModifiedBy>Amatya, Riz</cp:lastModifiedBy>
  <cp:revision>521</cp:revision>
  <dcterms:created xsi:type="dcterms:W3CDTF">2022-02-25T02:26:01Z</dcterms:created>
  <dcterms:modified xsi:type="dcterms:W3CDTF">2022-05-03T20:34:46Z</dcterms:modified>
</cp:coreProperties>
</file>